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58" r:id="rId4"/>
    <p:sldId id="267" r:id="rId5"/>
    <p:sldId id="260" r:id="rId6"/>
    <p:sldId id="261" r:id="rId7"/>
    <p:sldId id="262" r:id="rId8"/>
    <p:sldId id="263" r:id="rId9"/>
    <p:sldId id="265" r:id="rId10"/>
    <p:sldId id="268" r:id="rId11"/>
    <p:sldId id="269" r:id="rId12"/>
    <p:sldId id="270" r:id="rId13"/>
    <p:sldId id="271" r:id="rId14"/>
    <p:sldId id="272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exander Nazareth" initials="AN" lastIdx="1" clrIdx="0">
    <p:extLst>
      <p:ext uri="{19B8F6BF-5375-455C-9EA6-DF929625EA0E}">
        <p15:presenceInfo xmlns:p15="http://schemas.microsoft.com/office/powerpoint/2012/main" userId="Alexander Nazareth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24E4E"/>
    <a:srgbClr val="66A831"/>
    <a:srgbClr val="24A05F"/>
    <a:srgbClr val="9995E4"/>
    <a:srgbClr val="05A3D1"/>
    <a:srgbClr val="E081DF"/>
    <a:srgbClr val="239B73"/>
    <a:srgbClr val="8BB7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41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6544EA-2602-43CC-8C29-CC72950428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0FCE98-6C59-4B3F-874C-7D8DA9C761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B32A3E-3D2A-45E4-A04B-BF1C9FFE4C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D8935E-3DFE-495A-BB55-BCB331375E20}" type="datetimeFigureOut">
              <a:rPr lang="en-CA" smtClean="0"/>
              <a:t>2020-06-12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7F1B66-EE99-42E1-840A-35BAC12B7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9E63AE-4E54-421D-AA70-FB5395B54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E62D2-0F2F-412F-9205-3ACFC7440C2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064496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B4C4D-3802-49C1-9156-C6865846A2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60B5073-F8D5-4491-857C-010659E66F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C1826D-ACFC-4CB6-8163-E55FF9DAC8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D8935E-3DFE-495A-BB55-BCB331375E20}" type="datetimeFigureOut">
              <a:rPr lang="en-CA" smtClean="0"/>
              <a:t>2020-06-12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7CE4E1-207A-473E-8509-5AC9D5F03A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1B4EB4-3C10-4332-A661-17DC982F23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E62D2-0F2F-412F-9205-3ACFC7440C2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00217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B9A352D-983F-4B1B-8D6D-D48FC7CFC43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F96A301-735D-4FD0-8D2A-3421A56E9D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7A7929-DA25-405F-808E-7157070E6F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D8935E-3DFE-495A-BB55-BCB331375E20}" type="datetimeFigureOut">
              <a:rPr lang="en-CA" smtClean="0"/>
              <a:t>2020-06-12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FF87FB-6CB7-4B8B-BC34-360CCB3BF3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BD7328-6420-4F39-B94B-0ACF65EB28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E62D2-0F2F-412F-9205-3ACFC7440C2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876195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B61520-24BC-4B9E-9873-4B29A4B42B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10FD39-3515-494F-8D0C-287F18AFE1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DE87CA-2F7B-4129-BC0F-DD3CB4602F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D8935E-3DFE-495A-BB55-BCB331375E20}" type="datetimeFigureOut">
              <a:rPr lang="en-CA" smtClean="0"/>
              <a:t>2020-06-12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A6C956-5E3A-4DA2-B0DE-AF83A3751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7395E2-D8B9-4544-BD9D-5781B5BE6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E62D2-0F2F-412F-9205-3ACFC7440C2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508423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E9203-D899-49C2-8636-9CFC1EBDAB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C7B889-3BD2-4F85-9D43-29AC9A857E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AE03F-7C91-4738-B02A-E16D891615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D8935E-3DFE-495A-BB55-BCB331375E20}" type="datetimeFigureOut">
              <a:rPr lang="en-CA" smtClean="0"/>
              <a:t>2020-06-12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F5CAA7-395A-4965-B92E-513A74C6C2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3A75ED-875A-4EEA-A8BC-B91C2247DC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E62D2-0F2F-412F-9205-3ACFC7440C2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017934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193BB-39D7-4F14-AFD8-C4EC538D1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9767A5-1798-42ED-8672-887CF60A70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7E98EB-6D94-423B-918E-4F0010E66B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1C8B2F-7912-4BEB-93A2-8A0A3F1ABD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D8935E-3DFE-495A-BB55-BCB331375E20}" type="datetimeFigureOut">
              <a:rPr lang="en-CA" smtClean="0"/>
              <a:t>2020-06-12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480F8A-82B4-4A80-A935-B043096842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A712D9-CA40-4FB2-9929-1A4910C43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E62D2-0F2F-412F-9205-3ACFC7440C2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344036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7F2EE1-A96F-4A2C-BA74-BB9F24098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226546-09BD-42BF-8832-9814081A8A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CD4D3D-9BD8-4212-8D95-75AF5FD172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088C018-D3C2-4F46-B02A-9E8BD1D76C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97FA9CB-3E98-49DA-821C-73FC16E17F6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D2755A9-8856-4C9D-B8E1-93A68D69C1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D8935E-3DFE-495A-BB55-BCB331375E20}" type="datetimeFigureOut">
              <a:rPr lang="en-CA" smtClean="0"/>
              <a:t>2020-06-12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AB8357B-1F7D-4BFB-B381-674241C17C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5E5FF03-D126-4EE9-A607-1E954252BF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E62D2-0F2F-412F-9205-3ACFC7440C2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870599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C5482-656F-4F3F-A88D-F731088750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E563B02-8807-4403-A310-824B8DFD60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D8935E-3DFE-495A-BB55-BCB331375E20}" type="datetimeFigureOut">
              <a:rPr lang="en-CA" smtClean="0"/>
              <a:t>2020-06-12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7FB864-ABD4-4BAC-9C65-84F30F3D0A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89AF1D-6AEE-4FE1-AC4E-1DBCF3D5C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E62D2-0F2F-412F-9205-3ACFC7440C2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431709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56ED3F9-47C2-4FCE-A373-38BCFD2C70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D8935E-3DFE-495A-BB55-BCB331375E20}" type="datetimeFigureOut">
              <a:rPr lang="en-CA" smtClean="0"/>
              <a:t>2020-06-12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C62BCEF-2586-462F-8BB7-A0A7853BA4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B7AFFA-C7AF-4C0F-9B94-F38C207823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E62D2-0F2F-412F-9205-3ACFC7440C2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427757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AB7F9-6C3B-4571-B755-668ADF3B30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2D7EEE-20D9-4075-B264-1E967087C1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ADEA5D-5ABF-4BEB-BAF7-326C99492E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CCAB60-C8BC-4B01-9598-F267949032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D8935E-3DFE-495A-BB55-BCB331375E20}" type="datetimeFigureOut">
              <a:rPr lang="en-CA" smtClean="0"/>
              <a:t>2020-06-12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1B157B-10A3-43D1-9860-6799C165BB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324125-94C2-4CFD-BD93-D3F0BBE9E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E62D2-0F2F-412F-9205-3ACFC7440C2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55456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7EA60C-5064-4797-8E2E-3D4101FA21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A018F57-3826-4CC1-922B-A86A6285154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950524-A744-4194-ABDC-C6B79BCD15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FC3F76-5CD7-44C1-8E7E-00971361F3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D8935E-3DFE-495A-BB55-BCB331375E20}" type="datetimeFigureOut">
              <a:rPr lang="en-CA" smtClean="0"/>
              <a:t>2020-06-12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2A66B9-651D-4EF9-9BE7-1E540677AE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C88981-8682-4950-BED5-5E86789E0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E62D2-0F2F-412F-9205-3ACFC7440C2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896253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9418C8D-7243-438B-83D3-BD307D7C42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0DFA25-BDBA-46D2-A10B-1600815A89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DA4806-2D74-4AEA-BE74-DFD8A94EFB9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D8935E-3DFE-495A-BB55-BCB331375E20}" type="datetimeFigureOut">
              <a:rPr lang="en-CA" smtClean="0"/>
              <a:t>2020-06-12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4A6BD2-DE62-4AE7-BD12-B11EF8EB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F23580-CDAF-4BA5-B8E2-50A64C78C0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BE62D2-0F2F-412F-9205-3ACFC7440C2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67559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70567-F791-424F-8DD7-3132BA1D28C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Community Analysis: Graphs of Top 100 Words by Frequency from Prominent Twitter Users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D56899F-4D9D-4121-9350-7E7E7BE112F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A" dirty="0"/>
              <a:t>Alex Nazareth</a:t>
            </a:r>
          </a:p>
          <a:p>
            <a:r>
              <a:rPr lang="en-CA" dirty="0"/>
              <a:t>Ryerson University</a:t>
            </a:r>
          </a:p>
        </p:txBody>
      </p:sp>
    </p:spTree>
    <p:extLst>
      <p:ext uri="{BB962C8B-B14F-4D97-AF65-F5344CB8AC3E}">
        <p14:creationId xmlns:p14="http://schemas.microsoft.com/office/powerpoint/2010/main" val="25292548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A8F6E-43BF-44F1-AC35-D9D580815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876" y="457200"/>
            <a:ext cx="3544467" cy="1600200"/>
          </a:xfrm>
        </p:spPr>
        <p:txBody>
          <a:bodyPr/>
          <a:lstStyle/>
          <a:p>
            <a:r>
              <a:rPr lang="en-CA" dirty="0"/>
              <a:t>@realDonaldTrump</a:t>
            </a:r>
            <a:br>
              <a:rPr lang="en-CA" dirty="0"/>
            </a:br>
            <a:r>
              <a:rPr lang="en-CA" dirty="0"/>
              <a:t>February 2020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BE601129-2C0D-4B46-A3D5-C4D1FF391E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31813" y="2057399"/>
            <a:ext cx="3630612" cy="4200525"/>
          </a:xfrm>
        </p:spPr>
        <p:txBody>
          <a:bodyPr>
            <a:normAutofit/>
          </a:bodyPr>
          <a:lstStyle/>
          <a:p>
            <a:endParaRPr lang="en-CA" b="1" dirty="0"/>
          </a:p>
          <a:p>
            <a:r>
              <a:rPr lang="en-CA" b="1" dirty="0"/>
              <a:t>Potential Community Meanings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Orange</a:t>
            </a:r>
            <a:endParaRPr lang="en-CA" dirty="0">
              <a:solidFill>
                <a:schemeClr val="accent2"/>
              </a:solidFill>
            </a:endParaRPr>
          </a:p>
          <a:p>
            <a:pPr marL="538163" lvl="1" indent="-179388" algn="just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Perceived democrat scheming</a:t>
            </a:r>
          </a:p>
          <a:p>
            <a:pPr marL="538163" lvl="1" indent="-179388" algn="just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Democratic primaries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rgbClr val="24A05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Green</a:t>
            </a:r>
          </a:p>
          <a:p>
            <a:pPr marL="538163" lvl="1" indent="-179388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rgbClr val="24A05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Strength/republican values</a:t>
            </a:r>
          </a:p>
          <a:p>
            <a:pPr marL="80963" indent="-200025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rgbClr val="9995E4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Lavender</a:t>
            </a:r>
          </a:p>
          <a:p>
            <a:pPr marL="538163" lvl="1" indent="-179388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rgbClr val="9995E4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Republican primaries</a:t>
            </a:r>
          </a:p>
          <a:p>
            <a:endParaRPr lang="en-CA" dirty="0"/>
          </a:p>
        </p:txBody>
      </p:sp>
      <p:pic>
        <p:nvPicPr>
          <p:cNvPr id="7" name="Picture 6" descr="A picture containing ship&#10;&#10;Description automatically generated">
            <a:extLst>
              <a:ext uri="{FF2B5EF4-FFF2-40B4-BE49-F238E27FC236}">
                <a16:creationId xmlns:a16="http://schemas.microsoft.com/office/drawing/2014/main" id="{738C2507-BE8F-4815-9D7D-CA3A65925A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7" r="821" b="4548"/>
          <a:stretch/>
        </p:blipFill>
        <p:spPr>
          <a:xfrm>
            <a:off x="4828373" y="236915"/>
            <a:ext cx="6925754" cy="6384169"/>
          </a:xfrm>
          <a:prstGeom prst="rect">
            <a:avLst/>
          </a:prstGeom>
        </p:spPr>
      </p:pic>
      <p:pic>
        <p:nvPicPr>
          <p:cNvPr id="15" name="Picture 14" descr="A picture containing drawing&#10;&#10;Description automatically generated">
            <a:extLst>
              <a:ext uri="{FF2B5EF4-FFF2-40B4-BE49-F238E27FC236}">
                <a16:creationId xmlns:a16="http://schemas.microsoft.com/office/drawing/2014/main" id="{B0BB92BC-30AC-41B9-AAD1-991CF14AFB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575" y="279644"/>
            <a:ext cx="787818" cy="787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1241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A8F6E-43BF-44F1-AC35-D9D580815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876" y="457200"/>
            <a:ext cx="3544467" cy="1600200"/>
          </a:xfrm>
        </p:spPr>
        <p:txBody>
          <a:bodyPr/>
          <a:lstStyle/>
          <a:p>
            <a:r>
              <a:rPr lang="en-CA" dirty="0"/>
              <a:t>@realDonaldTrump</a:t>
            </a:r>
            <a:br>
              <a:rPr lang="en-CA" dirty="0"/>
            </a:br>
            <a:r>
              <a:rPr lang="en-CA" dirty="0"/>
              <a:t>March 2020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BE601129-2C0D-4B46-A3D5-C4D1FF391E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31813" y="2057399"/>
            <a:ext cx="3630612" cy="4200525"/>
          </a:xfrm>
        </p:spPr>
        <p:txBody>
          <a:bodyPr>
            <a:normAutofit/>
          </a:bodyPr>
          <a:lstStyle/>
          <a:p>
            <a:endParaRPr lang="en-CA" b="1" dirty="0"/>
          </a:p>
          <a:p>
            <a:r>
              <a:rPr lang="en-CA" b="1" dirty="0"/>
              <a:t>Potential Community Meanings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rgbClr val="E24E4E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Red</a:t>
            </a:r>
            <a:endParaRPr lang="en-CA" dirty="0">
              <a:solidFill>
                <a:srgbClr val="E24E4E"/>
              </a:solidFill>
            </a:endParaRPr>
          </a:p>
          <a:p>
            <a:pPr marL="538163" lvl="1" indent="-179388" algn="just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rgbClr val="E24E4E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Primaries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rgbClr val="66A83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Green</a:t>
            </a:r>
          </a:p>
          <a:p>
            <a:pPr marL="538163" lvl="1" indent="-179388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rgbClr val="66A83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COVID-19</a:t>
            </a:r>
          </a:p>
          <a:p>
            <a:pPr marL="538163" lvl="1" indent="-179388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rgbClr val="66A83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Media</a:t>
            </a:r>
          </a:p>
          <a:p>
            <a:pPr marL="80963" indent="-200025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rgbClr val="9995E4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Lavender</a:t>
            </a:r>
          </a:p>
          <a:p>
            <a:pPr marL="538163" lvl="1" indent="-179388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rgbClr val="9995E4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Democrats</a:t>
            </a:r>
          </a:p>
          <a:p>
            <a:endParaRPr lang="en-CA" dirty="0"/>
          </a:p>
        </p:txBody>
      </p:sp>
      <p:pic>
        <p:nvPicPr>
          <p:cNvPr id="15" name="Picture 14" descr="A picture containing drawing&#10;&#10;Description automatically generated">
            <a:extLst>
              <a:ext uri="{FF2B5EF4-FFF2-40B4-BE49-F238E27FC236}">
                <a16:creationId xmlns:a16="http://schemas.microsoft.com/office/drawing/2014/main" id="{B0BB92BC-30AC-41B9-AAD1-991CF14AFB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575" y="279644"/>
            <a:ext cx="787818" cy="787818"/>
          </a:xfrm>
          <a:prstGeom prst="rect">
            <a:avLst/>
          </a:prstGeom>
        </p:spPr>
      </p:pic>
      <p:pic>
        <p:nvPicPr>
          <p:cNvPr id="10" name="Picture 9" descr="A close up of an object&#10;&#10;Description automatically generated">
            <a:extLst>
              <a:ext uri="{FF2B5EF4-FFF2-40B4-BE49-F238E27FC236}">
                <a16:creationId xmlns:a16="http://schemas.microsoft.com/office/drawing/2014/main" id="{33594460-818C-442A-A7DB-19C2F613BD7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3" t="5607" r="1994" b="5669"/>
          <a:stretch/>
        </p:blipFill>
        <p:spPr>
          <a:xfrm>
            <a:off x="4747619" y="228775"/>
            <a:ext cx="6927078" cy="6400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9493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A8F6E-43BF-44F1-AC35-D9D580815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876" y="457200"/>
            <a:ext cx="3544467" cy="1600200"/>
          </a:xfrm>
        </p:spPr>
        <p:txBody>
          <a:bodyPr/>
          <a:lstStyle/>
          <a:p>
            <a:r>
              <a:rPr lang="en-CA" dirty="0"/>
              <a:t>@realDonaldTrump</a:t>
            </a:r>
            <a:br>
              <a:rPr lang="en-CA" dirty="0"/>
            </a:br>
            <a:r>
              <a:rPr lang="en-CA" dirty="0"/>
              <a:t>April 2020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BE601129-2C0D-4B46-A3D5-C4D1FF391E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31813" y="2057399"/>
            <a:ext cx="4407656" cy="4200525"/>
          </a:xfrm>
        </p:spPr>
        <p:txBody>
          <a:bodyPr>
            <a:normAutofit/>
          </a:bodyPr>
          <a:lstStyle/>
          <a:p>
            <a:endParaRPr lang="en-CA" b="1" dirty="0"/>
          </a:p>
          <a:p>
            <a:r>
              <a:rPr lang="en-CA" b="1" dirty="0"/>
              <a:t>Potential Community Meanings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Orange</a:t>
            </a:r>
            <a:endParaRPr lang="en-CA" dirty="0">
              <a:solidFill>
                <a:schemeClr val="accent2"/>
              </a:solidFill>
            </a:endParaRPr>
          </a:p>
          <a:p>
            <a:pPr marL="538163" lvl="1" indent="-179388" algn="just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COVID-19</a:t>
            </a:r>
          </a:p>
          <a:p>
            <a:pPr marL="538163" lvl="1" indent="-179388" algn="just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Media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rgbClr val="8BB70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Lime green</a:t>
            </a:r>
          </a:p>
          <a:p>
            <a:pPr marL="538163" lvl="1" indent="-179388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rgbClr val="8BB70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Democrats</a:t>
            </a:r>
          </a:p>
          <a:p>
            <a:pPr marL="80963" indent="-200025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rgbClr val="239B73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Dark green</a:t>
            </a:r>
          </a:p>
          <a:p>
            <a:pPr marL="538163" lvl="1" indent="-179388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rgbClr val="239B73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White House press conferences at 5:30</a:t>
            </a:r>
            <a:endParaRPr lang="en-CA" dirty="0">
              <a:ln w="0"/>
              <a:solidFill>
                <a:srgbClr val="8BB70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rgbClr val="05A3D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Blue</a:t>
            </a:r>
          </a:p>
          <a:p>
            <a:pPr marL="538163" lvl="1" indent="-179388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rgbClr val="05A3D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Government response to COVID-19</a:t>
            </a:r>
            <a:endParaRPr lang="en-CA" dirty="0"/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rgbClr val="E081D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Pink</a:t>
            </a:r>
          </a:p>
          <a:p>
            <a:pPr marL="538163" lvl="1" indent="-179388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rgbClr val="E081D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Republican congressional primary endorsements</a:t>
            </a:r>
          </a:p>
        </p:txBody>
      </p:sp>
      <p:pic>
        <p:nvPicPr>
          <p:cNvPr id="15" name="Picture 14" descr="A picture containing drawing&#10;&#10;Description automatically generated">
            <a:extLst>
              <a:ext uri="{FF2B5EF4-FFF2-40B4-BE49-F238E27FC236}">
                <a16:creationId xmlns:a16="http://schemas.microsoft.com/office/drawing/2014/main" id="{B0BB92BC-30AC-41B9-AAD1-991CF14AFB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575" y="279644"/>
            <a:ext cx="787818" cy="787818"/>
          </a:xfrm>
          <a:prstGeom prst="rect">
            <a:avLst/>
          </a:prstGeom>
        </p:spPr>
      </p:pic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744747F1-DF50-41A7-831D-BE4D224F424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6" t="2989" r="-1" b="3552"/>
          <a:stretch/>
        </p:blipFill>
        <p:spPr>
          <a:xfrm>
            <a:off x="4690576" y="187937"/>
            <a:ext cx="6850166" cy="6482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4904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A8F6E-43BF-44F1-AC35-D9D580815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876" y="457200"/>
            <a:ext cx="3544467" cy="1600200"/>
          </a:xfrm>
        </p:spPr>
        <p:txBody>
          <a:bodyPr/>
          <a:lstStyle/>
          <a:p>
            <a:r>
              <a:rPr lang="en-CA" dirty="0"/>
              <a:t>@realDonaldTrump</a:t>
            </a:r>
            <a:br>
              <a:rPr lang="en-CA" dirty="0"/>
            </a:br>
            <a:r>
              <a:rPr lang="en-CA" dirty="0"/>
              <a:t>May 2020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BE601129-2C0D-4B46-A3D5-C4D1FF391E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31876" y="2108676"/>
            <a:ext cx="4287952" cy="4520957"/>
          </a:xfrm>
        </p:spPr>
        <p:txBody>
          <a:bodyPr>
            <a:normAutofit lnSpcReduction="10000"/>
          </a:bodyPr>
          <a:lstStyle/>
          <a:p>
            <a:endParaRPr lang="en-CA" b="1" dirty="0"/>
          </a:p>
          <a:p>
            <a:r>
              <a:rPr lang="en-CA" b="1" dirty="0"/>
              <a:t>Potential Community Meanings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Orange</a:t>
            </a:r>
            <a:endParaRPr lang="en-CA" dirty="0">
              <a:solidFill>
                <a:schemeClr val="accent2"/>
              </a:solidFill>
            </a:endParaRPr>
          </a:p>
          <a:p>
            <a:pPr marL="538163" lvl="1" indent="-179388" algn="just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Transit funding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rgbClr val="8BB70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Lime green</a:t>
            </a:r>
          </a:p>
          <a:p>
            <a:pPr marL="538163" lvl="1" indent="-179388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rgbClr val="8BB70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Republican congressional primary endorsements</a:t>
            </a:r>
          </a:p>
          <a:p>
            <a:pPr marL="80963" indent="-200025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rgbClr val="239B73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Dark green</a:t>
            </a:r>
          </a:p>
          <a:p>
            <a:pPr marL="538163" lvl="1" indent="-179388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rgbClr val="239B73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Mail-in ballot fraud</a:t>
            </a:r>
          </a:p>
          <a:p>
            <a:pPr marL="538163" lvl="1" indent="-179388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rgbClr val="239B73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He is mad at China now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rgbClr val="05A3D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Blue</a:t>
            </a:r>
          </a:p>
          <a:p>
            <a:pPr marL="538163" lvl="1" indent="-179388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rgbClr val="05A3D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COVID-19 response</a:t>
            </a:r>
          </a:p>
          <a:p>
            <a:pPr marL="538163" lvl="1" indent="-179388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rgbClr val="05A3D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Fake news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rgbClr val="E081D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Pink</a:t>
            </a:r>
          </a:p>
          <a:p>
            <a:pPr marL="538163" lvl="1" indent="-179388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rgbClr val="E081D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Riots</a:t>
            </a:r>
          </a:p>
          <a:p>
            <a:pPr marL="538163" lvl="1" indent="-179388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rgbClr val="E081D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Political = bad (against him)</a:t>
            </a:r>
          </a:p>
          <a:p>
            <a:pPr marL="538163" lvl="1" indent="-179388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rgbClr val="E081D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Obamagate (+ Sleepy Joe)</a:t>
            </a:r>
            <a:endParaRPr lang="en-CA" dirty="0"/>
          </a:p>
        </p:txBody>
      </p:sp>
      <p:pic>
        <p:nvPicPr>
          <p:cNvPr id="15" name="Picture 14" descr="A picture containing drawing&#10;&#10;Description automatically generated">
            <a:extLst>
              <a:ext uri="{FF2B5EF4-FFF2-40B4-BE49-F238E27FC236}">
                <a16:creationId xmlns:a16="http://schemas.microsoft.com/office/drawing/2014/main" id="{B0BB92BC-30AC-41B9-AAD1-991CF14AFB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575" y="279644"/>
            <a:ext cx="787818" cy="787818"/>
          </a:xfrm>
          <a:prstGeom prst="rect">
            <a:avLst/>
          </a:prstGeom>
        </p:spPr>
      </p:pic>
      <p:pic>
        <p:nvPicPr>
          <p:cNvPr id="10" name="Picture 9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3464A360-5C30-422E-97FF-4D87C268438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6" t="3026" r="3344" b="2582"/>
          <a:stretch/>
        </p:blipFill>
        <p:spPr>
          <a:xfrm>
            <a:off x="4963756" y="192280"/>
            <a:ext cx="6597353" cy="6473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5584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A8F6E-43BF-44F1-AC35-D9D580815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876" y="457200"/>
            <a:ext cx="3544467" cy="1600200"/>
          </a:xfrm>
        </p:spPr>
        <p:txBody>
          <a:bodyPr/>
          <a:lstStyle/>
          <a:p>
            <a:r>
              <a:rPr lang="en-CA" dirty="0"/>
              <a:t>@realDonaldTrump</a:t>
            </a:r>
            <a:br>
              <a:rPr lang="en-CA" dirty="0"/>
            </a:br>
            <a:r>
              <a:rPr lang="en-CA" dirty="0"/>
              <a:t>May YTD 2020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BE601129-2C0D-4B46-A3D5-C4D1FF391E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31812" y="2108675"/>
            <a:ext cx="4305107" cy="4520957"/>
          </a:xfrm>
        </p:spPr>
        <p:txBody>
          <a:bodyPr>
            <a:normAutofit/>
          </a:bodyPr>
          <a:lstStyle/>
          <a:p>
            <a:endParaRPr lang="en-CA" b="1" dirty="0"/>
          </a:p>
          <a:p>
            <a:r>
              <a:rPr lang="en-CA" b="1" dirty="0"/>
              <a:t>Potential Community Meanings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Orange</a:t>
            </a:r>
            <a:endParaRPr lang="en-CA" dirty="0">
              <a:solidFill>
                <a:schemeClr val="accent2"/>
              </a:solidFill>
            </a:endParaRPr>
          </a:p>
          <a:p>
            <a:pPr marL="538163" lvl="1" indent="-179388" algn="just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Republican congressional primary endorsements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rgbClr val="8BB70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Lime green</a:t>
            </a:r>
          </a:p>
          <a:p>
            <a:pPr marL="538163" lvl="1" indent="-179388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rgbClr val="8BB70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Democrats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rgbClr val="05A3D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Blue</a:t>
            </a:r>
          </a:p>
          <a:p>
            <a:pPr marL="538163" lvl="1" indent="-179388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rgbClr val="05A3D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Fake News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rgbClr val="E081D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Pink</a:t>
            </a:r>
          </a:p>
          <a:p>
            <a:pPr marL="538163" lvl="1" indent="-179388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rgbClr val="E081D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COVID-19 and response</a:t>
            </a:r>
            <a:endParaRPr lang="en-CA" dirty="0"/>
          </a:p>
        </p:txBody>
      </p:sp>
      <p:pic>
        <p:nvPicPr>
          <p:cNvPr id="15" name="Picture 14" descr="A picture containing drawing&#10;&#10;Description automatically generated">
            <a:extLst>
              <a:ext uri="{FF2B5EF4-FFF2-40B4-BE49-F238E27FC236}">
                <a16:creationId xmlns:a16="http://schemas.microsoft.com/office/drawing/2014/main" id="{B0BB92BC-30AC-41B9-AAD1-991CF14AFB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575" y="279644"/>
            <a:ext cx="787818" cy="78781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C6FF42E-959A-4191-8E9A-3AE29EE1286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8" t="2368" r="2440" b="3330"/>
          <a:stretch/>
        </p:blipFill>
        <p:spPr>
          <a:xfrm>
            <a:off x="4960220" y="119382"/>
            <a:ext cx="6699904" cy="6619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1227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D35C1E-06D4-4178-A81C-DC1D30DF1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Gephi Procedure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119128-2B19-49E8-BB92-597DCB8679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3"/>
            <a:ext cx="10515600" cy="4549539"/>
          </a:xfrm>
        </p:spPr>
        <p:txBody>
          <a:bodyPr>
            <a:normAutofit/>
          </a:bodyPr>
          <a:lstStyle/>
          <a:p>
            <a:r>
              <a:rPr lang="en-CA" b="1" dirty="0"/>
              <a:t>ForceAtlas2</a:t>
            </a:r>
            <a:r>
              <a:rPr lang="en-CA" dirty="0"/>
              <a:t> layout algorithm settings (run until it appears to settle)</a:t>
            </a:r>
          </a:p>
          <a:p>
            <a:pPr lvl="1"/>
            <a:r>
              <a:rPr lang="en-CA" i="1" dirty="0"/>
              <a:t>Scaling</a:t>
            </a:r>
            <a:r>
              <a:rPr lang="en-CA" dirty="0"/>
              <a:t> = 10 and </a:t>
            </a:r>
            <a:r>
              <a:rPr lang="en-CA" i="1" dirty="0"/>
              <a:t>Gravity</a:t>
            </a:r>
            <a:r>
              <a:rPr lang="en-CA" dirty="0"/>
              <a:t> = 20</a:t>
            </a:r>
          </a:p>
          <a:p>
            <a:pPr lvl="1"/>
            <a:r>
              <a:rPr lang="en-CA" i="1" dirty="0"/>
              <a:t>Dissuade Hubs </a:t>
            </a:r>
            <a:r>
              <a:rPr lang="en-CA" dirty="0"/>
              <a:t>= true</a:t>
            </a:r>
          </a:p>
          <a:p>
            <a:pPr lvl="1"/>
            <a:r>
              <a:rPr lang="en-CA" i="1" dirty="0" err="1"/>
              <a:t>LinLog</a:t>
            </a:r>
            <a:r>
              <a:rPr lang="en-CA" i="1" dirty="0"/>
              <a:t> mode </a:t>
            </a:r>
            <a:r>
              <a:rPr lang="en-CA" dirty="0"/>
              <a:t>= true</a:t>
            </a:r>
          </a:p>
          <a:p>
            <a:pPr lvl="1"/>
            <a:r>
              <a:rPr lang="en-CA" i="1" dirty="0"/>
              <a:t>Prevent Overlap </a:t>
            </a:r>
            <a:r>
              <a:rPr lang="en-CA" dirty="0"/>
              <a:t>= true (only briefly at the end for performance reasons)</a:t>
            </a:r>
          </a:p>
          <a:p>
            <a:pPr lvl="1"/>
            <a:r>
              <a:rPr lang="en-CA" dirty="0"/>
              <a:t>Remaining settings left as default</a:t>
            </a:r>
          </a:p>
          <a:p>
            <a:r>
              <a:rPr lang="en-CA" dirty="0"/>
              <a:t>Calculate modularity statistic and partition node colours</a:t>
            </a:r>
          </a:p>
          <a:p>
            <a:r>
              <a:rPr lang="en-CA" dirty="0"/>
              <a:t>Set node size based on degree</a:t>
            </a:r>
          </a:p>
          <a:p>
            <a:r>
              <a:rPr lang="en-CA" dirty="0"/>
              <a:t>Add node labels</a:t>
            </a:r>
          </a:p>
          <a:p>
            <a:r>
              <a:rPr lang="en-CA" dirty="0"/>
              <a:t>Run </a:t>
            </a:r>
            <a:r>
              <a:rPr lang="en-CA" b="1" dirty="0" err="1"/>
              <a:t>LabelAdjust</a:t>
            </a:r>
            <a:r>
              <a:rPr lang="en-CA" dirty="0"/>
              <a:t>, along with some manual visual tweaks</a:t>
            </a:r>
          </a:p>
          <a:p>
            <a:pPr lvl="1"/>
            <a:endParaRPr lang="en-CA" dirty="0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75F0F58C-EBC2-447B-A632-71DF3C718A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9767" y="300167"/>
            <a:ext cx="3739861" cy="1455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2930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A8F6E-43BF-44F1-AC35-D9D580815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877" y="457200"/>
            <a:ext cx="2817812" cy="1600200"/>
          </a:xfrm>
        </p:spPr>
        <p:txBody>
          <a:bodyPr/>
          <a:lstStyle/>
          <a:p>
            <a:r>
              <a:rPr lang="en-CA" dirty="0"/>
              <a:t>@JustinTrudeau</a:t>
            </a:r>
            <a:br>
              <a:rPr lang="en-CA" dirty="0"/>
            </a:br>
            <a:r>
              <a:rPr lang="en-CA" dirty="0"/>
              <a:t>January 2020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25AB76-0F58-47A8-9D29-82024F98EF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31877" y="2057400"/>
            <a:ext cx="3267039" cy="3811588"/>
          </a:xfrm>
        </p:spPr>
        <p:txBody>
          <a:bodyPr/>
          <a:lstStyle/>
          <a:p>
            <a:endParaRPr lang="en-CA" b="1" dirty="0"/>
          </a:p>
          <a:p>
            <a:r>
              <a:rPr lang="en-CA" b="1" dirty="0"/>
              <a:t>Potential Community Meanings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Orange</a:t>
            </a:r>
            <a:endParaRPr lang="en-CA" dirty="0">
              <a:solidFill>
                <a:schemeClr val="accent2"/>
              </a:solidFill>
            </a:endParaRPr>
          </a:p>
          <a:p>
            <a:pPr marL="538163" lvl="1" indent="-200025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Policy</a:t>
            </a:r>
            <a:endParaRPr lang="en-CA" sz="1600" dirty="0">
              <a:ln w="0"/>
              <a:solidFill>
                <a:schemeClr val="accent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rgbClr val="8BB70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Lime green</a:t>
            </a:r>
          </a:p>
          <a:p>
            <a:pPr marL="538163" lvl="1" indent="-200025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rgbClr val="8BB70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Positive support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rgbClr val="239B73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Dark green</a:t>
            </a:r>
          </a:p>
          <a:p>
            <a:pPr marL="538163" lvl="1" indent="-200025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rgbClr val="239B73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Tragedies (Iran plane incident)</a:t>
            </a:r>
          </a:p>
          <a:p>
            <a:pPr marL="538163" lvl="1" indent="-200025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rgbClr val="239B73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Investigation progress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rgbClr val="E081D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Pink</a:t>
            </a:r>
          </a:p>
          <a:p>
            <a:pPr marL="538163" lvl="1" indent="-200025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rgbClr val="E081D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Updates/news </a:t>
            </a:r>
          </a:p>
          <a:p>
            <a:pPr marL="538163" lvl="1" indent="-200025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rgbClr val="E081D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National security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CA" dirty="0"/>
          </a:p>
          <a:p>
            <a:endParaRPr lang="en-CA" dirty="0"/>
          </a:p>
        </p:txBody>
      </p:sp>
      <p:pic>
        <p:nvPicPr>
          <p:cNvPr id="8" name="Picture 7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921E0679-FCB4-4403-ADE9-08815B3CF0C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4" t="5306" r="113" b="5714"/>
          <a:stretch/>
        </p:blipFill>
        <p:spPr>
          <a:xfrm>
            <a:off x="4731465" y="377890"/>
            <a:ext cx="6783357" cy="6102220"/>
          </a:xfrm>
          <a:prstGeom prst="rect">
            <a:avLst/>
          </a:prstGeom>
        </p:spPr>
      </p:pic>
      <p:pic>
        <p:nvPicPr>
          <p:cNvPr id="12" name="Graphic 11" descr="Maple Leaf">
            <a:extLst>
              <a:ext uri="{FF2B5EF4-FFF2-40B4-BE49-F238E27FC236}">
                <a16:creationId xmlns:a16="http://schemas.microsoft.com/office/drawing/2014/main" id="{A7FD2A5F-9A6C-40BD-8D93-C61B7430D2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1876" y="18703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4378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A8F6E-43BF-44F1-AC35-D9D580815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877" y="457200"/>
            <a:ext cx="2817812" cy="1600200"/>
          </a:xfrm>
        </p:spPr>
        <p:txBody>
          <a:bodyPr/>
          <a:lstStyle/>
          <a:p>
            <a:r>
              <a:rPr lang="en-CA" dirty="0"/>
              <a:t>@JustinTrudeau</a:t>
            </a:r>
            <a:br>
              <a:rPr lang="en-CA" dirty="0"/>
            </a:br>
            <a:r>
              <a:rPr lang="en-CA" dirty="0"/>
              <a:t>February 2020</a:t>
            </a:r>
          </a:p>
        </p:txBody>
      </p:sp>
      <p:pic>
        <p:nvPicPr>
          <p:cNvPr id="5" name="Picture 4" descr="A picture containing watercraft, map, ship&#10;&#10;Description automatically generated">
            <a:extLst>
              <a:ext uri="{FF2B5EF4-FFF2-40B4-BE49-F238E27FC236}">
                <a16:creationId xmlns:a16="http://schemas.microsoft.com/office/drawing/2014/main" id="{1FBE20DF-C8C5-43EE-ADDB-E0BDEA68EC0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89" b="4898"/>
          <a:stretch/>
        </p:blipFill>
        <p:spPr>
          <a:xfrm>
            <a:off x="4707520" y="321906"/>
            <a:ext cx="6858000" cy="6214188"/>
          </a:xfrm>
          <a:prstGeom prst="rect">
            <a:avLst/>
          </a:prstGeom>
        </p:spPr>
      </p:pic>
      <p:pic>
        <p:nvPicPr>
          <p:cNvPr id="7" name="Graphic 6" descr="Maple Leaf">
            <a:extLst>
              <a:ext uri="{FF2B5EF4-FFF2-40B4-BE49-F238E27FC236}">
                <a16:creationId xmlns:a16="http://schemas.microsoft.com/office/drawing/2014/main" id="{83B7D848-40D7-446A-AB21-9EEF167CE3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1876" y="187036"/>
            <a:ext cx="914400" cy="914400"/>
          </a:xfrm>
          <a:prstGeom prst="rect">
            <a:avLst/>
          </a:prstGeom>
        </p:spPr>
      </p:pic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D2605A39-634F-4588-B924-5AAC635A61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31813" y="2057400"/>
            <a:ext cx="3997458" cy="4478694"/>
          </a:xfrm>
        </p:spPr>
        <p:txBody>
          <a:bodyPr>
            <a:normAutofit/>
          </a:bodyPr>
          <a:lstStyle/>
          <a:p>
            <a:endParaRPr lang="en-CA" b="1" dirty="0"/>
          </a:p>
          <a:p>
            <a:r>
              <a:rPr lang="en-CA" b="1" dirty="0"/>
              <a:t>Potential Community Meanings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Orange</a:t>
            </a:r>
            <a:endParaRPr lang="en-CA" dirty="0">
              <a:solidFill>
                <a:schemeClr val="accent2"/>
              </a:solidFill>
            </a:endParaRPr>
          </a:p>
          <a:p>
            <a:pPr marL="538163" lvl="1" indent="-179388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Canada Child Benefit</a:t>
            </a:r>
          </a:p>
          <a:p>
            <a:pPr marL="538163" lvl="1" indent="-179388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Campaign promise to reduce child poverty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rgbClr val="8BB70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Lime green</a:t>
            </a:r>
          </a:p>
          <a:p>
            <a:pPr marL="538163" lvl="1" indent="-179388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rgbClr val="8BB70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Policy</a:t>
            </a:r>
            <a:endParaRPr lang="en-CA" sz="1600" dirty="0">
              <a:ln w="0"/>
              <a:solidFill>
                <a:srgbClr val="8BB70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marL="80963" indent="-200025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rgbClr val="239B73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Dark green</a:t>
            </a:r>
          </a:p>
          <a:p>
            <a:pPr marL="538163" lvl="1" indent="-179388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rgbClr val="239B73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Condolences for recent deaths</a:t>
            </a:r>
            <a:endParaRPr lang="en-CA" dirty="0"/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rgbClr val="05A3D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Blue</a:t>
            </a:r>
          </a:p>
          <a:p>
            <a:pPr marL="538163" lvl="1" indent="-179388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rgbClr val="05A3D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Visit to Ethiopia</a:t>
            </a:r>
            <a:endParaRPr lang="en-CA" dirty="0"/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rgbClr val="E081D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Pink</a:t>
            </a:r>
          </a:p>
          <a:p>
            <a:pPr marL="538163" lvl="1" indent="-179388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rgbClr val="E081D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Coastal GasLink pipeline protests</a:t>
            </a:r>
            <a:endParaRPr lang="en-CA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CA" dirty="0"/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898364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A8F6E-43BF-44F1-AC35-D9D580815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877" y="457200"/>
            <a:ext cx="2817812" cy="1600200"/>
          </a:xfrm>
        </p:spPr>
        <p:txBody>
          <a:bodyPr/>
          <a:lstStyle/>
          <a:p>
            <a:r>
              <a:rPr lang="en-CA" dirty="0"/>
              <a:t>@JustinTrudeau</a:t>
            </a:r>
            <a:br>
              <a:rPr lang="en-CA" dirty="0"/>
            </a:br>
            <a:r>
              <a:rPr lang="en-CA" dirty="0"/>
              <a:t>March 2020</a:t>
            </a:r>
          </a:p>
        </p:txBody>
      </p: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943058B0-FD46-4C32-91BD-E71D2E3874F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2" t="8792" r="1295" b="9439"/>
          <a:stretch/>
        </p:blipFill>
        <p:spPr>
          <a:xfrm>
            <a:off x="4572000" y="424795"/>
            <a:ext cx="7088123" cy="6008409"/>
          </a:xfrm>
          <a:prstGeom prst="rect">
            <a:avLst/>
          </a:prstGeom>
        </p:spPr>
      </p:pic>
      <p:pic>
        <p:nvPicPr>
          <p:cNvPr id="7" name="Graphic 6" descr="Maple Leaf">
            <a:extLst>
              <a:ext uri="{FF2B5EF4-FFF2-40B4-BE49-F238E27FC236}">
                <a16:creationId xmlns:a16="http://schemas.microsoft.com/office/drawing/2014/main" id="{EB8F28FC-D297-4168-AE60-2C00B1EC0D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1876" y="187036"/>
            <a:ext cx="914400" cy="914400"/>
          </a:xfrm>
          <a:prstGeom prst="rect">
            <a:avLst/>
          </a:prstGeom>
        </p:spPr>
      </p:pic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2CF86B67-170F-42AF-AAE3-AE190CEC98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31813" y="2057399"/>
            <a:ext cx="3912000" cy="4198121"/>
          </a:xfrm>
        </p:spPr>
        <p:txBody>
          <a:bodyPr>
            <a:normAutofit/>
          </a:bodyPr>
          <a:lstStyle/>
          <a:p>
            <a:endParaRPr lang="en-CA" b="1" dirty="0"/>
          </a:p>
          <a:p>
            <a:r>
              <a:rPr lang="en-CA" b="1" dirty="0"/>
              <a:t>Potential Community Meanings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Orange</a:t>
            </a:r>
            <a:endParaRPr lang="en-CA" dirty="0">
              <a:solidFill>
                <a:schemeClr val="accent2"/>
              </a:solidFill>
            </a:endParaRPr>
          </a:p>
          <a:p>
            <a:pPr marL="538163" lvl="1" indent="-179388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COVID updates from Rideau Cottage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rgbClr val="8BB70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Lime green</a:t>
            </a:r>
          </a:p>
          <a:p>
            <a:pPr marL="538163" lvl="1" indent="-179388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rgbClr val="8BB70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Encouragement</a:t>
            </a:r>
            <a:endParaRPr lang="en-CA" sz="1600" dirty="0">
              <a:ln w="0"/>
              <a:solidFill>
                <a:srgbClr val="8BB70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rgbClr val="05A3D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Blue</a:t>
            </a:r>
          </a:p>
          <a:p>
            <a:pPr marL="538163" lvl="1" indent="-179388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rgbClr val="05A3D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Lost income relief measures</a:t>
            </a:r>
            <a:endParaRPr lang="en-CA" dirty="0"/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rgbClr val="E081D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Pink</a:t>
            </a:r>
          </a:p>
          <a:p>
            <a:pPr marL="538163" lvl="1" indent="-179388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rgbClr val="E081D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COVID measures</a:t>
            </a:r>
            <a:endParaRPr lang="en-CA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CA" dirty="0"/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9878213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A8F6E-43BF-44F1-AC35-D9D580815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877" y="457200"/>
            <a:ext cx="2817812" cy="1600200"/>
          </a:xfrm>
        </p:spPr>
        <p:txBody>
          <a:bodyPr/>
          <a:lstStyle/>
          <a:p>
            <a:r>
              <a:rPr lang="en-CA" dirty="0"/>
              <a:t>@JustinTrudeau</a:t>
            </a:r>
            <a:br>
              <a:rPr lang="en-CA" dirty="0"/>
            </a:br>
            <a:r>
              <a:rPr lang="en-CA" dirty="0"/>
              <a:t>April 2020</a:t>
            </a:r>
          </a:p>
        </p:txBody>
      </p:sp>
      <p:pic>
        <p:nvPicPr>
          <p:cNvPr id="5" name="Picture 4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23137DED-C2DB-4ECD-B541-3984A07200E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6" t="8707" r="2290" b="9251"/>
          <a:stretch/>
        </p:blipFill>
        <p:spPr>
          <a:xfrm>
            <a:off x="4609323" y="352307"/>
            <a:ext cx="7153437" cy="6153386"/>
          </a:xfrm>
          <a:prstGeom prst="rect">
            <a:avLst/>
          </a:prstGeom>
        </p:spPr>
      </p:pic>
      <p:pic>
        <p:nvPicPr>
          <p:cNvPr id="7" name="Graphic 6" descr="Maple Leaf">
            <a:extLst>
              <a:ext uri="{FF2B5EF4-FFF2-40B4-BE49-F238E27FC236}">
                <a16:creationId xmlns:a16="http://schemas.microsoft.com/office/drawing/2014/main" id="{455065C1-7E9B-4114-824D-2D5C2D989E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1876" y="187036"/>
            <a:ext cx="914400" cy="914400"/>
          </a:xfrm>
          <a:prstGeom prst="rect">
            <a:avLst/>
          </a:prstGeom>
        </p:spPr>
      </p:pic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D05E876E-AADC-4EDD-AE74-9D41C0C74F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31813" y="2057400"/>
            <a:ext cx="3852180" cy="3811588"/>
          </a:xfrm>
        </p:spPr>
        <p:txBody>
          <a:bodyPr>
            <a:normAutofit/>
          </a:bodyPr>
          <a:lstStyle/>
          <a:p>
            <a:endParaRPr lang="en-CA" b="1" dirty="0"/>
          </a:p>
          <a:p>
            <a:r>
              <a:rPr lang="en-CA" b="1" dirty="0"/>
              <a:t>Potential Community Meanings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Orange</a:t>
            </a:r>
            <a:endParaRPr lang="en-CA" dirty="0">
              <a:solidFill>
                <a:schemeClr val="accent2"/>
              </a:solidFill>
            </a:endParaRPr>
          </a:p>
          <a:p>
            <a:pPr marL="538163" lvl="1" indent="-179388" algn="just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Economic relief measures (CERB </a:t>
            </a:r>
            <a:r>
              <a:rPr lang="en-CA" dirty="0" err="1">
                <a:ln w="0"/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etc</a:t>
            </a:r>
            <a:r>
              <a:rPr lang="en-CA" dirty="0">
                <a:ln w="0"/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)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rgbClr val="8BB70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Lime green</a:t>
            </a:r>
          </a:p>
          <a:p>
            <a:pPr marL="538163" lvl="1" indent="-179388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rgbClr val="8BB70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COVID morning updates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rgbClr val="05A3D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Blue</a:t>
            </a:r>
          </a:p>
          <a:p>
            <a:pPr marL="538163" lvl="1" indent="-179388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rgbClr val="05A3D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Encouragement</a:t>
            </a:r>
            <a:endParaRPr lang="en-CA" dirty="0"/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rgbClr val="E081D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Pink</a:t>
            </a:r>
          </a:p>
          <a:p>
            <a:pPr marL="538163" lvl="1" indent="-179388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rgbClr val="E081D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COVID general healthcare updates</a:t>
            </a:r>
            <a:endParaRPr lang="en-CA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CA" dirty="0"/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988397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A8F6E-43BF-44F1-AC35-D9D580815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877" y="457200"/>
            <a:ext cx="2817812" cy="1600200"/>
          </a:xfrm>
        </p:spPr>
        <p:txBody>
          <a:bodyPr/>
          <a:lstStyle/>
          <a:p>
            <a:r>
              <a:rPr lang="en-CA" dirty="0"/>
              <a:t>@JustinTrudeau</a:t>
            </a:r>
            <a:br>
              <a:rPr lang="en-CA" dirty="0"/>
            </a:br>
            <a:r>
              <a:rPr lang="en-CA" dirty="0"/>
              <a:t>May 2020</a:t>
            </a:r>
          </a:p>
        </p:txBody>
      </p:sp>
      <p:pic>
        <p:nvPicPr>
          <p:cNvPr id="7" name="Graphic 6" descr="Maple Leaf">
            <a:extLst>
              <a:ext uri="{FF2B5EF4-FFF2-40B4-BE49-F238E27FC236}">
                <a16:creationId xmlns:a16="http://schemas.microsoft.com/office/drawing/2014/main" id="{6AF22125-CDC3-409E-98F8-AA650C6D50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1876" y="187036"/>
            <a:ext cx="914400" cy="914400"/>
          </a:xfrm>
          <a:prstGeom prst="rect">
            <a:avLst/>
          </a:prstGeom>
        </p:spPr>
      </p:pic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304926CB-D84A-4DA9-9B0B-BD00A9D7B3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31813" y="2057400"/>
            <a:ext cx="3800905" cy="3811588"/>
          </a:xfrm>
        </p:spPr>
        <p:txBody>
          <a:bodyPr>
            <a:normAutofit/>
          </a:bodyPr>
          <a:lstStyle/>
          <a:p>
            <a:endParaRPr lang="en-CA" b="1" dirty="0"/>
          </a:p>
          <a:p>
            <a:r>
              <a:rPr lang="en-CA" b="1" dirty="0"/>
              <a:t>Potential Community Meanings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Orange</a:t>
            </a:r>
            <a:endParaRPr lang="en-CA" dirty="0">
              <a:solidFill>
                <a:schemeClr val="accent2"/>
              </a:solidFill>
            </a:endParaRPr>
          </a:p>
          <a:p>
            <a:pPr marL="538163" lvl="1" indent="-179388" algn="just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Economic relief measures (CERB </a:t>
            </a:r>
            <a:r>
              <a:rPr lang="en-CA" dirty="0" err="1">
                <a:ln w="0"/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etc</a:t>
            </a:r>
            <a:r>
              <a:rPr lang="en-CA" dirty="0">
                <a:ln w="0"/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)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rgbClr val="8BB70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Lime green</a:t>
            </a:r>
          </a:p>
          <a:p>
            <a:pPr marL="538163" lvl="1" indent="-179388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rgbClr val="8BB70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Policy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rgbClr val="05A3D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Blue</a:t>
            </a:r>
          </a:p>
          <a:p>
            <a:pPr marL="538163" lvl="1" indent="-179388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rgbClr val="05A3D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COVID morning updates</a:t>
            </a:r>
            <a:endParaRPr lang="en-CA" dirty="0"/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rgbClr val="E081D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Pink</a:t>
            </a:r>
          </a:p>
          <a:p>
            <a:pPr marL="538163" lvl="1" indent="-179388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rgbClr val="E081D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COVID general healthcare updates</a:t>
            </a:r>
            <a:endParaRPr lang="en-CA" dirty="0"/>
          </a:p>
          <a:p>
            <a:endParaRPr lang="en-CA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6AC1C84-4EEF-4228-8D1B-CCD4AB6A174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7" t="5109" r="1194" b="5421"/>
          <a:stretch/>
        </p:blipFill>
        <p:spPr>
          <a:xfrm>
            <a:off x="4855855" y="231111"/>
            <a:ext cx="6894612" cy="6395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6609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A8F6E-43BF-44F1-AC35-D9D580815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877" y="457200"/>
            <a:ext cx="2817812" cy="1600200"/>
          </a:xfrm>
        </p:spPr>
        <p:txBody>
          <a:bodyPr/>
          <a:lstStyle/>
          <a:p>
            <a:r>
              <a:rPr lang="en-CA" dirty="0"/>
              <a:t>@JustinTrudeau</a:t>
            </a:r>
            <a:br>
              <a:rPr lang="en-CA" dirty="0"/>
            </a:br>
            <a:r>
              <a:rPr lang="en-CA" dirty="0"/>
              <a:t>May YTD 2020</a:t>
            </a:r>
          </a:p>
        </p:txBody>
      </p:sp>
      <p:pic>
        <p:nvPicPr>
          <p:cNvPr id="5" name="Picture 4" descr="A picture containing umbrella&#10;&#10;Description automatically generated">
            <a:extLst>
              <a:ext uri="{FF2B5EF4-FFF2-40B4-BE49-F238E27FC236}">
                <a16:creationId xmlns:a16="http://schemas.microsoft.com/office/drawing/2014/main" id="{8A637CC4-FDBB-44E3-9AB9-FD1D3DD3861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2" t="15782" r="2539" b="15918"/>
          <a:stretch/>
        </p:blipFill>
        <p:spPr>
          <a:xfrm>
            <a:off x="3987803" y="535344"/>
            <a:ext cx="8127600" cy="5787312"/>
          </a:xfrm>
          <a:prstGeom prst="rect">
            <a:avLst/>
          </a:prstGeom>
        </p:spPr>
      </p:pic>
      <p:pic>
        <p:nvPicPr>
          <p:cNvPr id="7" name="Graphic 6" descr="Maple Leaf">
            <a:extLst>
              <a:ext uri="{FF2B5EF4-FFF2-40B4-BE49-F238E27FC236}">
                <a16:creationId xmlns:a16="http://schemas.microsoft.com/office/drawing/2014/main" id="{51EF1094-5F64-499F-9651-D37E7686FA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1876" y="187036"/>
            <a:ext cx="914400" cy="914400"/>
          </a:xfrm>
          <a:prstGeom prst="rect">
            <a:avLst/>
          </a:prstGeom>
        </p:spPr>
      </p:pic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BE601129-2C0D-4B46-A3D5-C4D1FF391E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31813" y="2057400"/>
            <a:ext cx="3455990" cy="3811588"/>
          </a:xfrm>
        </p:spPr>
        <p:txBody>
          <a:bodyPr>
            <a:normAutofit/>
          </a:bodyPr>
          <a:lstStyle/>
          <a:p>
            <a:endParaRPr lang="en-CA" b="1" dirty="0"/>
          </a:p>
          <a:p>
            <a:r>
              <a:rPr lang="en-CA" b="1" dirty="0"/>
              <a:t>Potential Community Meanings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Orange</a:t>
            </a:r>
            <a:endParaRPr lang="en-CA" dirty="0">
              <a:solidFill>
                <a:schemeClr val="accent2"/>
              </a:solidFill>
            </a:endParaRPr>
          </a:p>
          <a:p>
            <a:pPr marL="538163" lvl="1" indent="-179388" algn="just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COVID daily updates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rgbClr val="8BB70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Lime green</a:t>
            </a:r>
          </a:p>
          <a:p>
            <a:pPr marL="538163" lvl="1" indent="-179388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rgbClr val="8BB70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Help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rgbClr val="05A3D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Blue</a:t>
            </a:r>
          </a:p>
          <a:p>
            <a:pPr marL="538163" lvl="1" indent="-179388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rgbClr val="05A3D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Encouragement</a:t>
            </a:r>
            <a:endParaRPr lang="en-CA" dirty="0"/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rgbClr val="E081D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Pink</a:t>
            </a:r>
          </a:p>
          <a:p>
            <a:pPr marL="538163" lvl="1" indent="-179388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rgbClr val="E081D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Work he is doing</a:t>
            </a:r>
            <a:endParaRPr lang="en-CA" dirty="0"/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5007791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A8F6E-43BF-44F1-AC35-D9D580815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876" y="457200"/>
            <a:ext cx="3544467" cy="1600200"/>
          </a:xfrm>
        </p:spPr>
        <p:txBody>
          <a:bodyPr/>
          <a:lstStyle/>
          <a:p>
            <a:r>
              <a:rPr lang="en-CA" dirty="0"/>
              <a:t>@realDonaldTrump</a:t>
            </a:r>
            <a:br>
              <a:rPr lang="en-CA" dirty="0"/>
            </a:br>
            <a:r>
              <a:rPr lang="en-CA" dirty="0"/>
              <a:t>January 2020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BE601129-2C0D-4B46-A3D5-C4D1FF391E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31813" y="2057399"/>
            <a:ext cx="3630612" cy="4200525"/>
          </a:xfrm>
        </p:spPr>
        <p:txBody>
          <a:bodyPr>
            <a:normAutofit/>
          </a:bodyPr>
          <a:lstStyle/>
          <a:p>
            <a:endParaRPr lang="en-CA" b="1" dirty="0"/>
          </a:p>
          <a:p>
            <a:r>
              <a:rPr lang="en-CA" b="1" dirty="0"/>
              <a:t>Potential Community Meanings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Orange</a:t>
            </a:r>
            <a:endParaRPr lang="en-CA" dirty="0">
              <a:solidFill>
                <a:schemeClr val="accent2"/>
              </a:solidFill>
            </a:endParaRPr>
          </a:p>
          <a:p>
            <a:pPr marL="538163" lvl="1" indent="-179388" algn="just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Perceived democrat scheming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rgbClr val="8BB70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Lime green</a:t>
            </a:r>
          </a:p>
          <a:p>
            <a:pPr marL="538163" lvl="1" indent="-179388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rgbClr val="8BB70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Applauding China for their transparency and success at containing COVID-19</a:t>
            </a:r>
          </a:p>
          <a:p>
            <a:pPr marL="538163" lvl="1" indent="-179388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rgbClr val="8BB70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Supporting Republican representatives</a:t>
            </a:r>
          </a:p>
          <a:p>
            <a:pPr marL="80963" indent="-200025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rgbClr val="239B73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Dark green</a:t>
            </a:r>
          </a:p>
          <a:p>
            <a:pPr marL="538163" lvl="1" indent="-179388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rgbClr val="239B73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Jobs/economy</a:t>
            </a:r>
            <a:endParaRPr lang="en-CA" dirty="0">
              <a:ln w="0"/>
              <a:solidFill>
                <a:srgbClr val="8BB70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rgbClr val="05A3D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Blue</a:t>
            </a:r>
          </a:p>
          <a:p>
            <a:pPr marL="538163" lvl="1" indent="-179388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rgbClr val="05A3D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Soleimani assassination </a:t>
            </a:r>
            <a:endParaRPr lang="en-CA" dirty="0"/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rgbClr val="E081D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Pink</a:t>
            </a:r>
          </a:p>
          <a:p>
            <a:pPr marL="538163" lvl="1" indent="-179388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rgbClr val="E081D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Impeachment</a:t>
            </a:r>
            <a:endParaRPr lang="en-CA" dirty="0"/>
          </a:p>
          <a:p>
            <a:endParaRPr lang="en-CA" dirty="0"/>
          </a:p>
        </p:txBody>
      </p:sp>
      <p:pic>
        <p:nvPicPr>
          <p:cNvPr id="4" name="Picture 3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D6C9D0F8-7D5E-493A-A73F-7EE60ACC68A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7" t="3614" r="2441" b="4299"/>
          <a:stretch/>
        </p:blipFill>
        <p:spPr>
          <a:xfrm>
            <a:off x="4802973" y="194114"/>
            <a:ext cx="6802452" cy="6469771"/>
          </a:xfrm>
          <a:prstGeom prst="rect">
            <a:avLst/>
          </a:prstGeom>
        </p:spPr>
      </p:pic>
      <p:pic>
        <p:nvPicPr>
          <p:cNvPr id="15" name="Picture 14" descr="A picture containing drawing&#10;&#10;Description automatically generated">
            <a:extLst>
              <a:ext uri="{FF2B5EF4-FFF2-40B4-BE49-F238E27FC236}">
                <a16:creationId xmlns:a16="http://schemas.microsoft.com/office/drawing/2014/main" id="{B17A02DC-97DA-4663-9E35-446AAFDAE8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575" y="279644"/>
            <a:ext cx="787818" cy="787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0971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342</TotalTime>
  <Words>438</Words>
  <Application>Microsoft Office PowerPoint</Application>
  <PresentationFormat>Widescreen</PresentationFormat>
  <Paragraphs>161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Community Analysis: Graphs of Top 100 Words by Frequency from Prominent Twitter Users</vt:lpstr>
      <vt:lpstr>Gephi Procedure</vt:lpstr>
      <vt:lpstr>@JustinTrudeau January 2020</vt:lpstr>
      <vt:lpstr>@JustinTrudeau February 2020</vt:lpstr>
      <vt:lpstr>@JustinTrudeau March 2020</vt:lpstr>
      <vt:lpstr>@JustinTrudeau April 2020</vt:lpstr>
      <vt:lpstr>@JustinTrudeau May 2020</vt:lpstr>
      <vt:lpstr>@JustinTrudeau May YTD 2020</vt:lpstr>
      <vt:lpstr>@realDonaldTrump January 2020</vt:lpstr>
      <vt:lpstr>@realDonaldTrump February 2020</vt:lpstr>
      <vt:lpstr>@realDonaldTrump March 2020</vt:lpstr>
      <vt:lpstr>@realDonaldTrump April 2020</vt:lpstr>
      <vt:lpstr>@realDonaldTrump May 2020</vt:lpstr>
      <vt:lpstr>@realDonaldTrump May YTD 2020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Alexander Nazareth</dc:creator>
  <cp:lastModifiedBy>Alexander Nazareth</cp:lastModifiedBy>
  <cp:revision>29</cp:revision>
  <dcterms:created xsi:type="dcterms:W3CDTF">2020-06-11T18:00:34Z</dcterms:created>
  <dcterms:modified xsi:type="dcterms:W3CDTF">2020-06-12T20:11:59Z</dcterms:modified>
</cp:coreProperties>
</file>